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Roboto Slab"/>
      <p:regular r:id="rId19"/>
      <p:bold r:id="rId20"/>
    </p:embeddedFont>
    <p:embeddedFont>
      <p:font typeface="Libre Franklin Light"/>
      <p:regular r:id="rId21"/>
      <p:bold r:id="rId22"/>
      <p:italic r:id="rId23"/>
      <p:boldItalic r:id="rId24"/>
    </p:embeddedFont>
    <p:embeddedFont>
      <p:font typeface="Libre Franklin"/>
      <p:bold r:id="rId25"/>
      <p:boldItalic r:id="rId26"/>
    </p:embeddedFont>
    <p:embeddedFont>
      <p:font typeface="Libre Baskerville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22" Type="http://schemas.openxmlformats.org/officeDocument/2006/relationships/font" Target="fonts/LibreFranklinLight-bold.fntdata"/><Relationship Id="rId21" Type="http://schemas.openxmlformats.org/officeDocument/2006/relationships/font" Target="fonts/LibreFranklinLight-regular.fntdata"/><Relationship Id="rId24" Type="http://schemas.openxmlformats.org/officeDocument/2006/relationships/font" Target="fonts/LibreFranklinLight-boldItalic.fntdata"/><Relationship Id="rId23" Type="http://schemas.openxmlformats.org/officeDocument/2006/relationships/font" Target="fonts/LibreFranklin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bold.fntdata"/><Relationship Id="rId27" Type="http://schemas.openxmlformats.org/officeDocument/2006/relationships/font" Target="fonts/LibreBaskervill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1216aa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a41216aab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998550" y="5670925"/>
            <a:ext cx="8968200" cy="4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Predicting Alzheimer’s Disease Progression Using Multi-modal Deep Learning Approach</a:t>
            </a:r>
            <a:endParaRPr b="1" sz="48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2000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999">
              <a:solidFill>
                <a:srgbClr val="014E97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80729" y="-1581711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3"/>
          <p:cNvSpPr/>
          <p:nvPr/>
        </p:nvSpPr>
        <p:spPr>
          <a:xfrm>
            <a:off x="14565718" y="4465570"/>
            <a:ext cx="5789843" cy="501454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3"/>
          <p:cNvSpPr/>
          <p:nvPr/>
        </p:nvSpPr>
        <p:spPr>
          <a:xfrm>
            <a:off x="8312875" y="1100409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44" r="-14943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4179795" y="-2214740"/>
            <a:ext cx="7407672" cy="6414710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354" r="-15354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8292206" y="-5678257"/>
            <a:ext cx="7428341" cy="6433636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90" name="Google Shape;90;p13"/>
          <p:cNvCxnSpPr/>
          <p:nvPr/>
        </p:nvCxnSpPr>
        <p:spPr>
          <a:xfrm>
            <a:off x="18850" y="5708725"/>
            <a:ext cx="8101500" cy="189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3"/>
          <p:cNvCxnSpPr/>
          <p:nvPr/>
        </p:nvCxnSpPr>
        <p:spPr>
          <a:xfrm flipH="1" rot="10800000">
            <a:off x="811825" y="49361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 flipH="1" rot="10800000">
            <a:off x="888025" y="5088500"/>
            <a:ext cx="17100" cy="4239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3"/>
          <p:cNvCxnSpPr/>
          <p:nvPr/>
        </p:nvCxnSpPr>
        <p:spPr>
          <a:xfrm>
            <a:off x="37675" y="5633350"/>
            <a:ext cx="7592700" cy="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12990202" y="5997025"/>
            <a:ext cx="48567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84% sensitivity when incorporating longitudinal multi-modal data.</a:t>
            </a:r>
            <a:r>
              <a:rPr i="0" lang="en-US" sz="2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15683" l="0" r="0" t="33297"/>
          <a:stretch/>
        </p:blipFill>
        <p:spPr>
          <a:xfrm>
            <a:off x="633952" y="5997028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33952" y="929005"/>
            <a:ext cx="11364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4">
            <a:alphaModFix/>
          </a:blip>
          <a:srcRect b="28476" l="0" r="0" t="28476"/>
          <a:stretch/>
        </p:blipFill>
        <p:spPr>
          <a:xfrm>
            <a:off x="633952" y="2418367"/>
            <a:ext cx="11364359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2561175" y="3224450"/>
            <a:ext cx="50799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shows that the proposed method achieves the best performance with 81% accuracy.</a:t>
            </a:r>
            <a:endParaRPr sz="2900">
              <a:solidFill>
                <a:schemeClr val="lt1"/>
              </a:solidFill>
            </a:endParaRPr>
          </a:p>
        </p:txBody>
      </p:sp>
      <p:cxnSp>
        <p:nvCxnSpPr>
          <p:cNvPr id="215" name="Google Shape;215;p22"/>
          <p:cNvCxnSpPr/>
          <p:nvPr/>
        </p:nvCxnSpPr>
        <p:spPr>
          <a:xfrm>
            <a:off x="12541250" y="579437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12574816" y="7894364"/>
            <a:ext cx="5741100" cy="2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22"/>
          <p:cNvSpPr/>
          <p:nvPr/>
        </p:nvSpPr>
        <p:spPr>
          <a:xfrm>
            <a:off x="16207359" y="-909100"/>
            <a:ext cx="3140317" cy="266678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8" name="Google Shape;218;p22"/>
          <p:cNvSpPr/>
          <p:nvPr/>
        </p:nvSpPr>
        <p:spPr>
          <a:xfrm>
            <a:off x="-640105" y="8509524"/>
            <a:ext cx="2172366" cy="1844789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cxnSp>
        <p:nvCxnSpPr>
          <p:cNvPr id="219" name="Google Shape;219;p22"/>
          <p:cNvCxnSpPr/>
          <p:nvPr/>
        </p:nvCxnSpPr>
        <p:spPr>
          <a:xfrm>
            <a:off x="12541250" y="3109725"/>
            <a:ext cx="5754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-3790039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4928" r="-14928" t="0"/>
            </a:stretch>
          </a:blipFill>
          <a:ln>
            <a:noFill/>
          </a:ln>
        </p:spPr>
      </p:sp>
      <p:sp>
        <p:nvSpPr>
          <p:cNvPr id="225" name="Google Shape;225;p23"/>
          <p:cNvSpPr/>
          <p:nvPr/>
        </p:nvSpPr>
        <p:spPr>
          <a:xfrm>
            <a:off x="10522137" y="0"/>
            <a:ext cx="11878753" cy="102870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93" r="-23540" t="0"/>
            </a:stretch>
          </a:blipFill>
          <a:ln>
            <a:noFill/>
          </a:ln>
        </p:spPr>
      </p:sp>
      <p:grpSp>
        <p:nvGrpSpPr>
          <p:cNvPr id="226" name="Google Shape;226;p23"/>
          <p:cNvGrpSpPr/>
          <p:nvPr/>
        </p:nvGrpSpPr>
        <p:grpSpPr>
          <a:xfrm>
            <a:off x="1740765" y="3205694"/>
            <a:ext cx="6737163" cy="7131922"/>
            <a:chOff x="0" y="-47625"/>
            <a:chExt cx="812800" cy="860425"/>
          </a:xfrm>
        </p:grpSpPr>
        <p:sp>
          <p:nvSpPr>
            <p:cNvPr id="227" name="Google Shape;227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28" name="Google Shape;228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3"/>
          <p:cNvSpPr txBox="1"/>
          <p:nvPr/>
        </p:nvSpPr>
        <p:spPr>
          <a:xfrm>
            <a:off x="2817284" y="4334057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Limitation</a:t>
            </a:r>
            <a:endParaRPr b="1"/>
          </a:p>
        </p:txBody>
      </p:sp>
      <p:sp>
        <p:nvSpPr>
          <p:cNvPr id="230" name="Google Shape;230;p23"/>
          <p:cNvSpPr txBox="1"/>
          <p:nvPr/>
        </p:nvSpPr>
        <p:spPr>
          <a:xfrm>
            <a:off x="2817274" y="5362575"/>
            <a:ext cx="496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and imbalance</a:t>
            </a:r>
            <a:endParaRPr sz="2900">
              <a:solidFill>
                <a:schemeClr val="lt1"/>
              </a:solidFill>
            </a:endParaRPr>
          </a:p>
        </p:txBody>
      </p:sp>
      <p:grpSp>
        <p:nvGrpSpPr>
          <p:cNvPr id="231" name="Google Shape;231;p23"/>
          <p:cNvGrpSpPr/>
          <p:nvPr/>
        </p:nvGrpSpPr>
        <p:grpSpPr>
          <a:xfrm>
            <a:off x="9724351" y="3205760"/>
            <a:ext cx="6737163" cy="7131923"/>
            <a:chOff x="0" y="-47625"/>
            <a:chExt cx="812800" cy="860425"/>
          </a:xfrm>
        </p:grpSpPr>
        <p:sp>
          <p:nvSpPr>
            <p:cNvPr id="232" name="Google Shape;232;p23"/>
            <p:cNvSpPr/>
            <p:nvPr/>
          </p:nvSpPr>
          <p:spPr>
            <a:xfrm>
              <a:off x="0" y="0"/>
              <a:ext cx="812800" cy="372320"/>
            </a:xfrm>
            <a:custGeom>
              <a:rect b="b" l="l" r="r" t="t"/>
              <a:pathLst>
                <a:path extrusionOk="0" h="37232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0"/>
                  </a:lnTo>
                  <a:lnTo>
                    <a:pt x="0" y="37232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33" name="Google Shape;23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3"/>
          <p:cNvSpPr txBox="1"/>
          <p:nvPr/>
        </p:nvSpPr>
        <p:spPr>
          <a:xfrm>
            <a:off x="10522137" y="4334132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 Limitation</a:t>
            </a:r>
            <a:endParaRPr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9981400" y="536257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eature extraction and integration</a:t>
            </a:r>
            <a:endParaRPr b="1" sz="2900">
              <a:solidFill>
                <a:schemeClr val="lt1"/>
              </a:solidFill>
            </a:endParaRPr>
          </a:p>
        </p:txBody>
      </p:sp>
      <p:cxnSp>
        <p:nvCxnSpPr>
          <p:cNvPr id="236" name="Google Shape;236;p23"/>
          <p:cNvCxnSpPr/>
          <p:nvPr/>
        </p:nvCxnSpPr>
        <p:spPr>
          <a:xfrm rot="-16355">
            <a:off x="3397133" y="5095875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3"/>
          <p:cNvCxnSpPr/>
          <p:nvPr/>
        </p:nvCxnSpPr>
        <p:spPr>
          <a:xfrm rot="-16355">
            <a:off x="10522205" y="5067300"/>
            <a:ext cx="400420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8" name="Google Shape;238;p23"/>
          <p:cNvGrpSpPr/>
          <p:nvPr/>
        </p:nvGrpSpPr>
        <p:grpSpPr>
          <a:xfrm>
            <a:off x="5648390" y="503771"/>
            <a:ext cx="6737137" cy="7131684"/>
            <a:chOff x="0" y="-47625"/>
            <a:chExt cx="812800" cy="860400"/>
          </a:xfrm>
        </p:grpSpPr>
        <p:sp>
          <p:nvSpPr>
            <p:cNvPr id="239" name="Google Shape;239;p23"/>
            <p:cNvSpPr/>
            <p:nvPr/>
          </p:nvSpPr>
          <p:spPr>
            <a:xfrm>
              <a:off x="0" y="0"/>
              <a:ext cx="812800" cy="372328"/>
            </a:xfrm>
            <a:custGeom>
              <a:rect b="b" l="l" r="r" t="t"/>
              <a:pathLst>
                <a:path extrusionOk="0" h="3723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2328"/>
                  </a:lnTo>
                  <a:lnTo>
                    <a:pt x="0" y="372328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240" name="Google Shape;240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3"/>
          <p:cNvSpPr txBox="1"/>
          <p:nvPr/>
        </p:nvSpPr>
        <p:spPr>
          <a:xfrm>
            <a:off x="6052350" y="2063750"/>
            <a:ext cx="5973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LIMITATIONS</a:t>
            </a:r>
            <a:endParaRPr b="1" sz="5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14698237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4"/>
          <p:cNvSpPr/>
          <p:nvPr/>
        </p:nvSpPr>
        <p:spPr>
          <a:xfrm>
            <a:off x="9461236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"/>
          <p:cNvSpPr/>
          <p:nvPr/>
        </p:nvSpPr>
        <p:spPr>
          <a:xfrm>
            <a:off x="9144000" y="0"/>
            <a:ext cx="6058164" cy="524637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1236" r="-11236" t="0"/>
            </a:stretch>
          </a:blipFill>
          <a:ln>
            <a:noFill/>
          </a:ln>
        </p:spPr>
      </p:sp>
      <p:sp>
        <p:nvSpPr>
          <p:cNvPr id="249" name="Google Shape;249;p24"/>
          <p:cNvSpPr txBox="1"/>
          <p:nvPr/>
        </p:nvSpPr>
        <p:spPr>
          <a:xfrm>
            <a:off x="916971" y="920585"/>
            <a:ext cx="67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-5400000">
            <a:off x="2744057" y="-46621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1" name="Google Shape;251;p24"/>
          <p:cNvSpPr txBox="1"/>
          <p:nvPr/>
        </p:nvSpPr>
        <p:spPr>
          <a:xfrm>
            <a:off x="-469425" y="2782488"/>
            <a:ext cx="69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applications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0163575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014E97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4"/>
          <p:cNvSpPr/>
          <p:nvPr/>
        </p:nvSpPr>
        <p:spPr>
          <a:xfrm>
            <a:off x="14370356" y="3554290"/>
            <a:ext cx="4482816" cy="3882118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867" r="-14866" t="0"/>
            </a:stretch>
          </a:blipFill>
          <a:ln>
            <a:noFill/>
          </a:ln>
        </p:spPr>
      </p:sp>
      <p:sp>
        <p:nvSpPr>
          <p:cNvPr id="254" name="Google Shape;254;p24"/>
          <p:cNvSpPr/>
          <p:nvPr/>
        </p:nvSpPr>
        <p:spPr>
          <a:xfrm>
            <a:off x="9878196" y="5675247"/>
            <a:ext cx="5148043" cy="4458205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79" l="0" r="0" t="-56868"/>
            </a:stretch>
          </a:blipFill>
          <a:ln>
            <a:noFill/>
          </a:ln>
        </p:spPr>
      </p:sp>
      <p:sp>
        <p:nvSpPr>
          <p:cNvPr id="255" name="Google Shape;255;p24"/>
          <p:cNvSpPr/>
          <p:nvPr/>
        </p:nvSpPr>
        <p:spPr>
          <a:xfrm rot="-5400000">
            <a:off x="2792182" y="3267590"/>
            <a:ext cx="3514758" cy="9027331"/>
          </a:xfrm>
          <a:custGeom>
            <a:rect b="b" l="l" r="r" t="t"/>
            <a:pathLst>
              <a:path extrusionOk="0" h="828956" w="322751">
                <a:moveTo>
                  <a:pt x="322751" y="0"/>
                </a:moveTo>
                <a:lnTo>
                  <a:pt x="322751" y="714656"/>
                </a:lnTo>
                <a:lnTo>
                  <a:pt x="161376" y="828956"/>
                </a:lnTo>
                <a:lnTo>
                  <a:pt x="0" y="714656"/>
                </a:lnTo>
                <a:lnTo>
                  <a:pt x="0" y="0"/>
                </a:lnTo>
                <a:lnTo>
                  <a:pt x="322751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56" name="Google Shape;256;p24"/>
          <p:cNvSpPr txBox="1"/>
          <p:nvPr/>
        </p:nvSpPr>
        <p:spPr>
          <a:xfrm>
            <a:off x="-132550" y="3554300"/>
            <a:ext cx="9027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be applied to other neurodegenerative diseases that have similar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biomarkers and progression patterns as AD.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340525" y="6147900"/>
            <a:ext cx="99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Scopes</a:t>
            </a:r>
            <a:endParaRPr b="1"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-208750" y="6848475"/>
            <a:ext cx="8546400" cy="2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authors’ model could also be validated on larger and more diverse datasets, such as those from different countries or ethnicities, to test its scalability and transferability.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/>
        </p:nvSpPr>
        <p:spPr>
          <a:xfrm>
            <a:off x="9420453" y="4562475"/>
            <a:ext cx="85602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11100364" y="6515292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-2685674" y="-1089079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266" name="Google Shape;266;p25"/>
          <p:cNvSpPr/>
          <p:nvPr/>
        </p:nvSpPr>
        <p:spPr>
          <a:xfrm>
            <a:off x="2714482" y="-3843465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7" name="Google Shape;267;p25"/>
          <p:cNvSpPr/>
          <p:nvPr/>
        </p:nvSpPr>
        <p:spPr>
          <a:xfrm>
            <a:off x="-2547606" y="4778227"/>
            <a:ext cx="6357747" cy="5506403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68" name="Google Shape;268;p25"/>
          <p:cNvSpPr/>
          <p:nvPr/>
        </p:nvSpPr>
        <p:spPr>
          <a:xfrm>
            <a:off x="2645448" y="2013996"/>
            <a:ext cx="6499983" cy="5519833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269" name="Google Shape;269;p25"/>
          <p:cNvCxnSpPr/>
          <p:nvPr/>
        </p:nvCxnSpPr>
        <p:spPr>
          <a:xfrm>
            <a:off x="10708924" y="5810442"/>
            <a:ext cx="7579200" cy="0"/>
          </a:xfrm>
          <a:prstGeom prst="straightConnector1">
            <a:avLst/>
          </a:prstGeom>
          <a:noFill/>
          <a:ln cap="flat" cmpd="sng" w="38100">
            <a:solidFill>
              <a:srgbClr val="014E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2806575" y="5067236"/>
            <a:ext cx="1325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highlight>
                  <a:schemeClr val="dk2"/>
                </a:highlight>
                <a:latin typeface="Libre Baskerville"/>
                <a:ea typeface="Libre Baskerville"/>
                <a:cs typeface="Libre Baskerville"/>
                <a:sym typeface="Libre Baskerville"/>
              </a:rPr>
              <a:t>Presented By</a:t>
            </a:r>
            <a:endParaRPr sz="42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824550" y="5909300"/>
            <a:ext cx="136611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JANNATUS SAKIRA KHONDAKER</a:t>
            </a:r>
            <a:endParaRPr b="1" sz="50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2"/>
                </a:solidFill>
                <a:highlight>
                  <a:schemeClr val="lt1"/>
                </a:highlight>
                <a:latin typeface="Roboto Slab"/>
                <a:ea typeface="Roboto Slab"/>
                <a:cs typeface="Roboto Slab"/>
                <a:sym typeface="Roboto Slab"/>
              </a:rPr>
              <a:t>ID - 20301468</a:t>
            </a:r>
            <a:endParaRPr b="1" sz="5000">
              <a:solidFill>
                <a:schemeClr val="dk2"/>
              </a:solidFill>
              <a:highlight>
                <a:schemeClr val="lt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 rot="5596">
            <a:off x="2806574" y="5829522"/>
            <a:ext cx="15481521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17231" l="0" r="0" t="6844"/>
          <a:stretch/>
        </p:blipFill>
        <p:spPr>
          <a:xfrm>
            <a:off x="0" y="5143500"/>
            <a:ext cx="102257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0225744" y="0"/>
            <a:ext cx="8063581" cy="10288692"/>
          </a:xfrm>
          <a:custGeom>
            <a:rect b="b" l="l" r="r" t="t"/>
            <a:pathLst>
              <a:path extrusionOk="0" h="2709333" w="2123392">
                <a:moveTo>
                  <a:pt x="0" y="0"/>
                </a:moveTo>
                <a:lnTo>
                  <a:pt x="2123392" y="0"/>
                </a:lnTo>
                <a:lnTo>
                  <a:pt x="2123392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108" name="Google Shape;108;p15"/>
          <p:cNvSpPr txBox="1"/>
          <p:nvPr/>
        </p:nvSpPr>
        <p:spPr>
          <a:xfrm>
            <a:off x="419750" y="757111"/>
            <a:ext cx="9386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About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54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</a:t>
            </a: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his </a:t>
            </a:r>
            <a:endParaRPr b="1" i="0" sz="54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</a:t>
            </a:r>
            <a:endParaRPr sz="5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0588450" y="1884075"/>
            <a:ext cx="4842000" cy="7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Alzheimer’s disease (AD) is a progressive neurodegenerative disorder that affects millions of people worldwide. Early detection and intervention are crucial for delaying the onset and severity of AD symptoms.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94E5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5" name="Google Shape;115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6" name="Google Shape;116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19" name="Google Shape;119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606628" cy="891270"/>
            </a:xfrm>
            <a:custGeom>
              <a:rect b="b" l="l" r="r" t="t"/>
              <a:pathLst>
                <a:path extrusionOk="0" h="891270" w="606628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5" name="Google Shape;125;p16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6"/>
          <p:cNvSpPr txBox="1"/>
          <p:nvPr/>
        </p:nvSpPr>
        <p:spPr>
          <a:xfrm>
            <a:off x="12891040" y="463965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Limitation</a:t>
            </a:r>
            <a:endParaRPr b="1"/>
          </a:p>
        </p:txBody>
      </p:sp>
      <p:sp>
        <p:nvSpPr>
          <p:cNvPr id="127" name="Google Shape;127;p16"/>
          <p:cNvSpPr txBox="1"/>
          <p:nvPr/>
        </p:nvSpPr>
        <p:spPr>
          <a:xfrm>
            <a:off x="12664965" y="1515447"/>
            <a:ext cx="343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12495153" y="7882782"/>
            <a:ext cx="394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Synthesis</a:t>
            </a:r>
            <a:endParaRPr b="1"/>
          </a:p>
        </p:txBody>
      </p:sp>
      <p:sp>
        <p:nvSpPr>
          <p:cNvPr id="129" name="Google Shape;129;p16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7"/>
          <p:cNvGrpSpPr/>
          <p:nvPr/>
        </p:nvGrpSpPr>
        <p:grpSpPr>
          <a:xfrm>
            <a:off x="0" y="3092907"/>
            <a:ext cx="18287996" cy="4105339"/>
            <a:chOff x="0" y="-47625"/>
            <a:chExt cx="4816592" cy="1081242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4816592" cy="1033617"/>
            </a:xfrm>
            <a:custGeom>
              <a:rect b="b" l="l" r="r" t="t"/>
              <a:pathLst>
                <a:path extrusionOk="0" h="103361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3617"/>
                  </a:lnTo>
                  <a:lnTo>
                    <a:pt x="0" y="1033617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38" name="Google Shape;138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906900" y="4642499"/>
            <a:ext cx="164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Summary</a:t>
            </a: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>
            <a:off x="6349300" y="5727550"/>
            <a:ext cx="5507700" cy="3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11396181" y="-1291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03" l="0" r="0" t="-36601"/>
            </a:stretch>
          </a:blipFill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11396181" y="5272686"/>
            <a:ext cx="5939376" cy="5143500"/>
          </a:xfrm>
          <a:custGeom>
            <a:rect b="b" l="l" r="r" t="t"/>
            <a:pathLst>
              <a:path extrusionOk="0" h="5499100" w="635000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547" l="0" r="0" t="-36547"/>
            </a:stretch>
          </a:blipFill>
          <a:ln>
            <a:noFill/>
          </a:ln>
        </p:spPr>
      </p:sp>
      <p:sp>
        <p:nvSpPr>
          <p:cNvPr id="147" name="Google Shape;147;p18"/>
          <p:cNvSpPr/>
          <p:nvPr/>
        </p:nvSpPr>
        <p:spPr>
          <a:xfrm>
            <a:off x="16122496" y="2571750"/>
            <a:ext cx="6057162" cy="5143786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grpSp>
        <p:nvGrpSpPr>
          <p:cNvPr id="148" name="Google Shape;148;p18"/>
          <p:cNvGrpSpPr/>
          <p:nvPr/>
        </p:nvGrpSpPr>
        <p:grpSpPr>
          <a:xfrm rot="-5400000">
            <a:off x="1860234" y="-3053728"/>
            <a:ext cx="8299767" cy="13226039"/>
            <a:chOff x="0" y="-47625"/>
            <a:chExt cx="635000" cy="1053641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0"/>
              <a:ext cx="393053" cy="1006016"/>
            </a:xfrm>
            <a:custGeom>
              <a:rect b="b" l="l" r="r" t="t"/>
              <a:pathLst>
                <a:path extrusionOk="0" h="1006016" w="393053">
                  <a:moveTo>
                    <a:pt x="393053" y="0"/>
                  </a:moveTo>
                  <a:lnTo>
                    <a:pt x="393053" y="891716"/>
                  </a:lnTo>
                  <a:lnTo>
                    <a:pt x="196527" y="1006016"/>
                  </a:lnTo>
                  <a:lnTo>
                    <a:pt x="0" y="891716"/>
                  </a:lnTo>
                  <a:lnTo>
                    <a:pt x="0" y="0"/>
                  </a:lnTo>
                  <a:lnTo>
                    <a:pt x="393053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50" name="Google Shape;150;p18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552674" y="542925"/>
            <a:ext cx="75600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37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0" y="2922075"/>
            <a:ext cx="11191500" cy="5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is about predicting Alzheimer’s disease (AD) progression using a multi-modal deep learning approach. As a result, the concept of mild cognitive impairment (MCI) was introduced. MCI, a prodromal form of AD, is defined to describe people who have mild symptoms of brain malfunction but can still perform everyday tasks. 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9"/>
          <p:cNvGrpSpPr/>
          <p:nvPr/>
        </p:nvGrpSpPr>
        <p:grpSpPr>
          <a:xfrm>
            <a:off x="-3399096" y="-701386"/>
            <a:ext cx="11970327" cy="10988386"/>
            <a:chOff x="0" y="-47625"/>
            <a:chExt cx="812800" cy="746125"/>
          </a:xfrm>
        </p:grpSpPr>
        <p:sp>
          <p:nvSpPr>
            <p:cNvPr id="158" name="Google Shape;158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59" name="Google Shape;159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8904952" y="1510700"/>
            <a:ext cx="9062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Contribution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9872450" y="2756100"/>
            <a:ext cx="80952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proposes a multi-modal recurrent neural network (RNN) that can integrate longitudinal cognitive performance and cerebrospinal fluid (CSF) biomarkers, as well as cross-sectional neuroimaging and demographic data at baseline. </a:t>
            </a:r>
            <a:endParaRPr sz="3300">
              <a:solidFill>
                <a:schemeClr val="lt1"/>
              </a:solidFill>
            </a:endParaRPr>
          </a:p>
        </p:txBody>
      </p:sp>
      <p:grpSp>
        <p:nvGrpSpPr>
          <p:cNvPr id="162" name="Google Shape;162;p19"/>
          <p:cNvGrpSpPr/>
          <p:nvPr/>
        </p:nvGrpSpPr>
        <p:grpSpPr>
          <a:xfrm>
            <a:off x="12670406" y="6773074"/>
            <a:ext cx="11235187" cy="10313551"/>
            <a:chOff x="0" y="-47625"/>
            <a:chExt cx="812800" cy="746125"/>
          </a:xfrm>
        </p:grpSpPr>
        <p:sp>
          <p:nvSpPr>
            <p:cNvPr id="163" name="Google Shape;163;p19"/>
            <p:cNvSpPr/>
            <p:nvPr/>
          </p:nvSpPr>
          <p:spPr>
            <a:xfrm>
              <a:off x="0" y="0"/>
              <a:ext cx="812800" cy="698500"/>
            </a:xfrm>
            <a:custGeom>
              <a:rect b="b" l="l" r="r" t="t"/>
              <a:pathLst>
                <a:path extrusionOk="0"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</p:sp>
        <p:sp>
          <p:nvSpPr>
            <p:cNvPr id="164" name="Google Shape;164;p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5" name="Google Shape;165;p19"/>
          <p:cNvCxnSpPr/>
          <p:nvPr/>
        </p:nvCxnSpPr>
        <p:spPr>
          <a:xfrm>
            <a:off x="10192800" y="2694225"/>
            <a:ext cx="80952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-1845475" y="1190625"/>
            <a:ext cx="9062021" cy="8044720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9"/>
          <p:cNvSpPr/>
          <p:nvPr/>
        </p:nvSpPr>
        <p:spPr>
          <a:xfrm>
            <a:off x="-575475" y="2391200"/>
            <a:ext cx="6563244" cy="5627275"/>
          </a:xfrm>
          <a:custGeom>
            <a:rect b="b" l="l" r="r" t="t"/>
            <a:pathLst>
              <a:path extrusionOk="0" h="5372100" w="6326018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-62" y="2495700"/>
            <a:ext cx="18288118" cy="1543060"/>
          </a:xfrm>
          <a:custGeom>
            <a:rect b="b" l="l" r="r" t="t"/>
            <a:pathLst>
              <a:path extrusionOk="0" h="406400" w="4816592">
                <a:moveTo>
                  <a:pt x="0" y="0"/>
                </a:moveTo>
                <a:lnTo>
                  <a:pt x="4816592" y="0"/>
                </a:lnTo>
                <a:lnTo>
                  <a:pt x="4816592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174" name="Google Shape;174;p20"/>
          <p:cNvCxnSpPr/>
          <p:nvPr/>
        </p:nvCxnSpPr>
        <p:spPr>
          <a:xfrm rot="-5400000">
            <a:off x="1263375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0"/>
          <p:cNvCxnSpPr/>
          <p:nvPr/>
        </p:nvCxnSpPr>
        <p:spPr>
          <a:xfrm rot="-5400000">
            <a:off x="5526459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0"/>
          <p:cNvCxnSpPr/>
          <p:nvPr/>
        </p:nvCxnSpPr>
        <p:spPr>
          <a:xfrm flipH="1" rot="10800000">
            <a:off x="10933900" y="3422150"/>
            <a:ext cx="14100" cy="231270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0"/>
          <p:cNvCxnSpPr/>
          <p:nvPr/>
        </p:nvCxnSpPr>
        <p:spPr>
          <a:xfrm rot="-5400000">
            <a:off x="14142698" y="4566688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2994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/>
        </p:nvSpPr>
        <p:spPr>
          <a:xfrm>
            <a:off x="1028763" y="333519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Methodology</a:t>
            </a:r>
            <a:endParaRPr/>
          </a:p>
        </p:txBody>
      </p:sp>
      <p:cxnSp>
        <p:nvCxnSpPr>
          <p:cNvPr id="179" name="Google Shape;179;p20"/>
          <p:cNvCxnSpPr/>
          <p:nvPr/>
        </p:nvCxnSpPr>
        <p:spPr>
          <a:xfrm rot="10800000">
            <a:off x="-39787" y="234329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0"/>
          <p:cNvCxnSpPr/>
          <p:nvPr/>
        </p:nvCxnSpPr>
        <p:spPr>
          <a:xfrm rot="10800000">
            <a:off x="16151100" y="2362344"/>
            <a:ext cx="2136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" name="Google Shape;181;p20"/>
          <p:cNvGrpSpPr/>
          <p:nvPr/>
        </p:nvGrpSpPr>
        <p:grpSpPr>
          <a:xfrm>
            <a:off x="2114614" y="3042725"/>
            <a:ext cx="472557" cy="474675"/>
            <a:chOff x="1813" y="0"/>
            <a:chExt cx="809173" cy="812800"/>
          </a:xfrm>
        </p:grpSpPr>
        <p:sp>
          <p:nvSpPr>
            <p:cNvPr id="182" name="Google Shape;18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0"/>
          <p:cNvSpPr txBox="1"/>
          <p:nvPr/>
        </p:nvSpPr>
        <p:spPr>
          <a:xfrm>
            <a:off x="198450" y="5635150"/>
            <a:ext cx="4179300" cy="39096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four types of data: demographic information, neuroimaging phenotypes measured by MRI, cognitive performance, and CSF measurements.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4738675" y="5635150"/>
            <a:ext cx="4425300" cy="40020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trains a single GRU for each modality separately, and then concatenates the four feature vectors produced by each GRU to form an input for the final prediction.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3493975" y="5714325"/>
            <a:ext cx="4047900" cy="39021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tests and compares the performance with other methods using cross-sectional or single-modal data.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9540750" y="5711350"/>
            <a:ext cx="3754800" cy="4094400"/>
          </a:xfrm>
          <a:prstGeom prst="rect">
            <a:avLst/>
          </a:prstGeom>
          <a:solidFill>
            <a:srgbClr val="014E9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paper uses l1-regularized logistic regression for the classification between MCI converters and non-converters.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6377698" y="3042725"/>
            <a:ext cx="472557" cy="474675"/>
            <a:chOff x="1813" y="0"/>
            <a:chExt cx="809173" cy="812800"/>
          </a:xfrm>
        </p:grpSpPr>
        <p:sp>
          <p:nvSpPr>
            <p:cNvPr id="189" name="Google Shape;189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10730855" y="3001181"/>
            <a:ext cx="472557" cy="474675"/>
            <a:chOff x="1813" y="0"/>
            <a:chExt cx="809173" cy="812800"/>
          </a:xfrm>
        </p:grpSpPr>
        <p:sp>
          <p:nvSpPr>
            <p:cNvPr id="192" name="Google Shape;19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14993939" y="3001181"/>
            <a:ext cx="472557" cy="474675"/>
            <a:chOff x="1813" y="0"/>
            <a:chExt cx="809173" cy="812800"/>
          </a:xfrm>
        </p:grpSpPr>
        <p:sp>
          <p:nvSpPr>
            <p:cNvPr id="195" name="Google Shape;195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E9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 amt="50000"/>
          </a:blip>
          <a:srcRect b="31238" l="0" r="0" t="31238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1"/>
          <p:cNvSpPr txBox="1"/>
          <p:nvPr/>
        </p:nvSpPr>
        <p:spPr>
          <a:xfrm>
            <a:off x="1028700" y="1684194"/>
            <a:ext cx="1623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Process of Methodology</a:t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flipH="1">
            <a:off x="-39575" y="2341575"/>
            <a:ext cx="3174900" cy="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1"/>
          <p:cNvCxnSpPr/>
          <p:nvPr/>
        </p:nvCxnSpPr>
        <p:spPr>
          <a:xfrm flipH="1">
            <a:off x="15120900" y="2362344"/>
            <a:ext cx="3167100" cy="18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361" y="2914800"/>
            <a:ext cx="13433274" cy="7201550"/>
          </a:xfrm>
          <a:prstGeom prst="rect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